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9" r:id="rId2"/>
    <p:sldId id="270" r:id="rId3"/>
    <p:sldId id="265" r:id="rId4"/>
    <p:sldId id="266" r:id="rId5"/>
    <p:sldId id="267" r:id="rId6"/>
    <p:sldId id="268" r:id="rId7"/>
    <p:sldId id="257" r:id="rId8"/>
    <p:sldId id="263" r:id="rId9"/>
    <p:sldId id="262" r:id="rId10"/>
    <p:sldId id="258" r:id="rId11"/>
    <p:sldId id="259" r:id="rId12"/>
    <p:sldId id="261" r:id="rId13"/>
    <p:sldId id="260" r:id="rId14"/>
    <p:sldId id="264" r:id="rId15"/>
    <p:sldId id="271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62" autoAdjust="0"/>
    <p:restoredTop sz="82449" autoAdjust="0"/>
  </p:normalViewPr>
  <p:slideViewPr>
    <p:cSldViewPr snapToGrid="0">
      <p:cViewPr varScale="1">
        <p:scale>
          <a:sx n="64" d="100"/>
          <a:sy n="64" d="100"/>
        </p:scale>
        <p:origin x="24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BE9A25-9A90-406B-9017-C14620457030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3BE5E5-BA7C-42A8-B528-D7934072AE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508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안녕하십니까</a:t>
            </a:r>
            <a:r>
              <a:rPr lang="en-US" altLang="ko-KR" dirty="0"/>
              <a:t>. </a:t>
            </a:r>
            <a:r>
              <a:rPr lang="ko-KR" altLang="en-US" dirty="0"/>
              <a:t>기말 프로젝트 제안서 발표를 맡은 이원희입니다</a:t>
            </a:r>
            <a:r>
              <a:rPr lang="en-US" altLang="ko-KR" dirty="0"/>
              <a:t>. </a:t>
            </a:r>
            <a:r>
              <a:rPr lang="ko-KR" altLang="en-US" dirty="0"/>
              <a:t>발표 시작하겠습니다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BE5E5-BA7C-42A8-B528-D7934072AE6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74692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DMS </a:t>
            </a:r>
            <a:r>
              <a:rPr lang="ko-KR" altLang="en-US" dirty="0"/>
              <a:t>개체수 자료 중에서 </a:t>
            </a:r>
            <a:r>
              <a:rPr lang="en-US" altLang="ko-KR" dirty="0"/>
              <a:t>2017</a:t>
            </a:r>
            <a:r>
              <a:rPr lang="ko-KR" altLang="en-US" dirty="0"/>
              <a:t>년부터 </a:t>
            </a:r>
            <a:r>
              <a:rPr lang="en-US" altLang="ko-KR" dirty="0"/>
              <a:t>2021</a:t>
            </a:r>
            <a:r>
              <a:rPr lang="ko-KR" altLang="en-US" dirty="0"/>
              <a:t>년까지 매년 </a:t>
            </a:r>
            <a:r>
              <a:rPr lang="en-US" altLang="ko-KR" dirty="0"/>
              <a:t>5/1</a:t>
            </a:r>
            <a:r>
              <a:rPr lang="ko-KR" altLang="en-US" dirty="0"/>
              <a:t>부터 </a:t>
            </a:r>
            <a:r>
              <a:rPr lang="en-US" altLang="ko-KR" dirty="0"/>
              <a:t>10/31</a:t>
            </a:r>
            <a:r>
              <a:rPr lang="ko-KR" altLang="en-US" dirty="0"/>
              <a:t>일의 사이의 모기 개체수 자료를 사용할 것입니다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자료 자체는 </a:t>
            </a:r>
            <a:r>
              <a:rPr lang="en-US" altLang="ko-KR" dirty="0"/>
              <a:t>2015,2016</a:t>
            </a:r>
            <a:r>
              <a:rPr lang="ko-KR" altLang="en-US" dirty="0"/>
              <a:t>년 자료도 있지만</a:t>
            </a:r>
            <a:r>
              <a:rPr lang="en-US" altLang="ko-KR" dirty="0"/>
              <a:t>, </a:t>
            </a:r>
            <a:r>
              <a:rPr lang="ko-KR" altLang="en-US" dirty="0"/>
              <a:t>해당 자료들은 꽃가루</a:t>
            </a:r>
            <a:r>
              <a:rPr lang="en-US" altLang="ko-KR" dirty="0"/>
              <a:t>, </a:t>
            </a:r>
            <a:r>
              <a:rPr lang="ko-KR" altLang="en-US" dirty="0"/>
              <a:t>소형 날벌레</a:t>
            </a:r>
            <a:r>
              <a:rPr lang="en-US" altLang="ko-KR" dirty="0"/>
              <a:t>, </a:t>
            </a:r>
            <a:r>
              <a:rPr lang="ko-KR" altLang="en-US" dirty="0"/>
              <a:t>거미 등으로 인해 센서에서 과측정이 일어나는 부분이 그대로 적용되어 있어서 데이터의 신뢰도가 떨어진다고 판단해서 사용할 데이터에서 제외했습니다</a:t>
            </a:r>
            <a:r>
              <a:rPr lang="en-US" altLang="ko-KR" dirty="0"/>
              <a:t>. 2017</a:t>
            </a:r>
            <a:r>
              <a:rPr lang="ko-KR" altLang="en-US" dirty="0"/>
              <a:t>년의 데이터부터는 </a:t>
            </a:r>
            <a:r>
              <a:rPr lang="ko-KR" altLang="en-US" dirty="0" err="1"/>
              <a:t>과측정</a:t>
            </a:r>
            <a:r>
              <a:rPr lang="ko-KR" altLang="en-US" dirty="0"/>
              <a:t> 데이터보정작업을 통해 과측정치에 대한 오차를 줄였다고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BE5E5-BA7C-42A8-B528-D7934072AE61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97894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기상 자료에서 사용할 데이터는 기상자료 개방 포털에서 </a:t>
            </a:r>
            <a:r>
              <a:rPr lang="en-US" altLang="ko-KR" dirty="0"/>
              <a:t>2017</a:t>
            </a:r>
            <a:r>
              <a:rPr lang="ko-KR" altLang="en-US" dirty="0"/>
              <a:t>년 부터 </a:t>
            </a:r>
            <a:r>
              <a:rPr lang="en-US" altLang="ko-KR" dirty="0"/>
              <a:t>2021</a:t>
            </a:r>
            <a:r>
              <a:rPr lang="ko-KR" altLang="en-US" dirty="0"/>
              <a:t>년 까지 매년 </a:t>
            </a:r>
            <a:r>
              <a:rPr lang="en-US" altLang="ko-KR" dirty="0"/>
              <a:t>5/1</a:t>
            </a:r>
            <a:r>
              <a:rPr lang="ko-KR" altLang="en-US" dirty="0"/>
              <a:t>부터 </a:t>
            </a:r>
            <a:r>
              <a:rPr lang="en-US" altLang="ko-KR" dirty="0"/>
              <a:t>10/31 </a:t>
            </a:r>
            <a:r>
              <a:rPr lang="ko-KR" altLang="en-US" dirty="0"/>
              <a:t>사이의 서울시 기상자료를 사용할 것입니다</a:t>
            </a:r>
            <a:r>
              <a:rPr lang="en-US" altLang="ko-KR" dirty="0"/>
              <a:t>. </a:t>
            </a:r>
            <a:r>
              <a:rPr lang="ko-KR" altLang="en-US" dirty="0"/>
              <a:t> 사용할 데이터로는 기온</a:t>
            </a:r>
            <a:r>
              <a:rPr lang="en-US" altLang="ko-KR" dirty="0"/>
              <a:t>, </a:t>
            </a:r>
            <a:r>
              <a:rPr lang="ko-KR" altLang="en-US" dirty="0"/>
              <a:t>습도</a:t>
            </a:r>
            <a:r>
              <a:rPr lang="en-US" altLang="ko-KR" dirty="0"/>
              <a:t>, </a:t>
            </a:r>
            <a:r>
              <a:rPr lang="ko-KR" altLang="en-US" dirty="0"/>
              <a:t>강수량 지표를 사용하려고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BE5E5-BA7C-42A8-B528-D7934072AE6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94133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기상자료에는 </a:t>
            </a:r>
            <a:r>
              <a:rPr lang="ko-KR" altLang="en-US" dirty="0" err="1"/>
              <a:t>결측치가</a:t>
            </a:r>
            <a:r>
              <a:rPr lang="ko-KR" altLang="en-US" dirty="0"/>
              <a:t> 없지만 </a:t>
            </a:r>
            <a:r>
              <a:rPr lang="en-US" altLang="ko-KR" dirty="0"/>
              <a:t>DMS</a:t>
            </a:r>
            <a:r>
              <a:rPr lang="ko-KR" altLang="en-US" dirty="0"/>
              <a:t> 측정치 자료에는 </a:t>
            </a:r>
            <a:r>
              <a:rPr lang="ko-KR" altLang="en-US" dirty="0" err="1"/>
              <a:t>결측치가</a:t>
            </a:r>
            <a:r>
              <a:rPr lang="ko-KR" altLang="en-US" dirty="0"/>
              <a:t> 있는 경우가 있는데 이는 기기자체결함이나 </a:t>
            </a:r>
            <a:r>
              <a:rPr lang="ko-KR" altLang="en-US" dirty="0" err="1"/>
              <a:t>전기공급중단등의</a:t>
            </a:r>
            <a:r>
              <a:rPr lang="ko-KR" altLang="en-US" dirty="0"/>
              <a:t> 이유로 기기작동이 멈춘 날짜에 측정자료가 없는 경우가 있었습니다</a:t>
            </a:r>
            <a:r>
              <a:rPr lang="en-US" altLang="ko-KR" dirty="0"/>
              <a:t>. </a:t>
            </a:r>
            <a:r>
              <a:rPr lang="ko-KR" altLang="en-US" dirty="0"/>
              <a:t>저희는 </a:t>
            </a:r>
            <a:r>
              <a:rPr lang="en-US" altLang="ko-KR" dirty="0"/>
              <a:t>DMS</a:t>
            </a:r>
            <a:r>
              <a:rPr lang="ko-KR" altLang="en-US" dirty="0"/>
              <a:t>자료가 없는 날짜의 기상자료를 제거 하는 방법을 사용해서 데이터 </a:t>
            </a:r>
            <a:r>
              <a:rPr lang="ko-KR" altLang="en-US" dirty="0" err="1"/>
              <a:t>클린징을</a:t>
            </a:r>
            <a:r>
              <a:rPr lang="ko-KR" altLang="en-US" dirty="0"/>
              <a:t> 진행할 것입니다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BE5E5-BA7C-42A8-B528-D7934072AE61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02696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사용예정인 기계학습방법은 회귀 </a:t>
            </a:r>
            <a:r>
              <a:rPr lang="en-US" altLang="ko-KR" dirty="0"/>
              <a:t>SVM </a:t>
            </a:r>
            <a:r>
              <a:rPr lang="ko-KR" altLang="en-US" dirty="0"/>
              <a:t>방법을 사용할 예정이지만</a:t>
            </a:r>
            <a:r>
              <a:rPr lang="en-US" altLang="ko-KR" dirty="0"/>
              <a:t>, </a:t>
            </a:r>
            <a:r>
              <a:rPr lang="ko-KR" altLang="en-US" dirty="0"/>
              <a:t>프로젝트를 진행하면서 여건이 된다면 다양한 기계학습을 진행하고 서로 비교해볼 수 있게 진행 해 보려고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BE5E5-BA7C-42A8-B528-D7934072AE61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93266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마지막으로 저희가 프로젝트 계획하고</a:t>
            </a:r>
            <a:r>
              <a:rPr lang="en-US" altLang="ko-KR" dirty="0"/>
              <a:t>, </a:t>
            </a:r>
            <a:r>
              <a:rPr lang="ko-KR" altLang="en-US" dirty="0"/>
              <a:t>발표자료를 제작하면서 참고한 자료들의 출처 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BE5E5-BA7C-42A8-B528-D7934072AE61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57482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이상으로 발표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BE5E5-BA7C-42A8-B528-D7934072AE61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74455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발표는 다음 순서와 같이 진행됩니다</a:t>
            </a:r>
            <a:r>
              <a:rPr lang="en-US" altLang="ko-KR" dirty="0"/>
              <a:t>.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BE5E5-BA7C-42A8-B528-D7934072AE6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08444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모기로 인한 질병이 </a:t>
            </a:r>
            <a:r>
              <a:rPr lang="ko-KR" altLang="en-US" dirty="0" err="1"/>
              <a:t>이렇게나</a:t>
            </a:r>
            <a:r>
              <a:rPr lang="ko-KR" altLang="en-US" dirty="0"/>
              <a:t> 많다는 사실을 알고 계셨습니까</a:t>
            </a:r>
            <a:r>
              <a:rPr lang="en-US" altLang="ko-KR" dirty="0"/>
              <a:t>?</a:t>
            </a:r>
            <a:r>
              <a:rPr lang="ko-KR" altLang="en-US" dirty="0"/>
              <a:t> 모기는 사람을 제일 많이 죽이는 것으로 유명합니다</a:t>
            </a:r>
            <a:r>
              <a:rPr lang="en-US" altLang="ko-KR" dirty="0"/>
              <a:t>.</a:t>
            </a:r>
            <a:r>
              <a:rPr lang="ko-KR" altLang="en-US" dirty="0"/>
              <a:t> 말라리아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지카바이러스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뎅기열</a:t>
            </a:r>
            <a:r>
              <a:rPr lang="en-US" altLang="ko-KR" dirty="0"/>
              <a:t>,</a:t>
            </a:r>
            <a:r>
              <a:rPr lang="ko-KR" altLang="en-US" dirty="0"/>
              <a:t> 일본 뇌염 등 모기를 매개로 하는 질병으로 인한 사망률은 다른 원인들보다 월등하게 높습니다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ko-KR" altLang="en-US" dirty="0"/>
              <a:t>또한 모기로 인해 밤잠을 설치시는 분들이 참 많으실 텐데요</a:t>
            </a:r>
            <a:r>
              <a:rPr lang="en-US" altLang="ko-KR" dirty="0"/>
              <a:t>,</a:t>
            </a:r>
            <a:r>
              <a:rPr lang="ko-KR" altLang="en-US" dirty="0"/>
              <a:t> 모기로 인한 수면의 질 저하 역시 문제입니다</a:t>
            </a:r>
            <a:r>
              <a:rPr lang="en-US" altLang="ko-KR" dirty="0"/>
              <a:t>.</a:t>
            </a:r>
            <a:r>
              <a:rPr lang="ko-KR" altLang="en-US" dirty="0"/>
              <a:t> 더운 여름이나 선선한 바람이 부는 가을 또한 예외는 아닙니다</a:t>
            </a:r>
            <a:r>
              <a:rPr lang="en-US" altLang="ko-KR" dirty="0"/>
              <a:t>.</a:t>
            </a:r>
            <a:r>
              <a:rPr lang="ko-KR" altLang="en-US" dirty="0"/>
              <a:t> 이것이 반복된다면 불면증으로도 이어질 수 있을 것입니다</a:t>
            </a:r>
            <a:r>
              <a:rPr lang="en-US" altLang="ko-KR" dirty="0"/>
              <a:t>.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BE5E5-BA7C-42A8-B528-D7934072AE6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0892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따라서 저희 팀에서는 날씨 정보와 모기 </a:t>
            </a:r>
            <a:r>
              <a:rPr lang="ko-KR" altLang="en-US" dirty="0" err="1"/>
              <a:t>개체수와</a:t>
            </a:r>
            <a:r>
              <a:rPr lang="ko-KR" altLang="en-US" dirty="0"/>
              <a:t> 연관된 다른 데이터를 찾아 모기 개체수 예측모델을 생성하고자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학습을 위한 데이터의 과소</a:t>
            </a:r>
            <a:r>
              <a:rPr lang="en-US" altLang="ko-KR" dirty="0"/>
              <a:t>/</a:t>
            </a:r>
            <a:r>
              <a:rPr lang="ko-KR" altLang="en-US" dirty="0"/>
              <a:t>과대 적합 해결을 위한 데이터 클리닝 및 파라메터 조정을 통한 오차 감소 방법을 탐구하고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최종적으로 생성한 모델에 대해 최근 날씨 정보 및 무더운 여름에 대한 날씨 정보를 적용해 예측 모델의 성능을 평가하고자 합니다</a:t>
            </a:r>
            <a:r>
              <a:rPr lang="en-US" altLang="ko-KR" dirty="0"/>
              <a:t>.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BE5E5-BA7C-42A8-B528-D7934072AE6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98129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기존의 해결 방법은 순천대학교 컴퓨터공학과에서 발행한 모기 개체수 예측 논문을 참조하였습니다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논문에 따르면</a:t>
            </a:r>
            <a:r>
              <a:rPr lang="en-US" altLang="ko-KR" dirty="0"/>
              <a:t>,</a:t>
            </a:r>
            <a:r>
              <a:rPr lang="ko-KR" altLang="en-US" dirty="0"/>
              <a:t> 이들은 평균</a:t>
            </a:r>
            <a:r>
              <a:rPr lang="en-US" altLang="ko-KR" dirty="0"/>
              <a:t>,</a:t>
            </a:r>
            <a:r>
              <a:rPr lang="ko-KR" altLang="en-US" dirty="0"/>
              <a:t> 최고</a:t>
            </a:r>
            <a:r>
              <a:rPr lang="en-US" altLang="ko-KR" dirty="0"/>
              <a:t>,</a:t>
            </a:r>
            <a:r>
              <a:rPr lang="ko-KR" altLang="en-US" dirty="0"/>
              <a:t> 최저 기온</a:t>
            </a:r>
            <a:r>
              <a:rPr lang="en-US" altLang="ko-KR" dirty="0"/>
              <a:t>,</a:t>
            </a:r>
            <a:r>
              <a:rPr lang="ko-KR" altLang="en-US" dirty="0"/>
              <a:t> 강수량</a:t>
            </a:r>
            <a:r>
              <a:rPr lang="en-US" altLang="ko-KR" dirty="0"/>
              <a:t>,</a:t>
            </a:r>
            <a:r>
              <a:rPr lang="ko-KR" altLang="en-US" dirty="0"/>
              <a:t> 풍속</a:t>
            </a:r>
            <a:r>
              <a:rPr lang="en-US" altLang="ko-KR" dirty="0"/>
              <a:t>,</a:t>
            </a:r>
            <a:r>
              <a:rPr lang="ko-KR" altLang="en-US" dirty="0"/>
              <a:t> 습도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전운량</a:t>
            </a:r>
            <a:r>
              <a:rPr lang="en-US" altLang="ko-KR" dirty="0"/>
              <a:t>,</a:t>
            </a:r>
            <a:r>
              <a:rPr lang="ko-KR" altLang="en-US" dirty="0"/>
              <a:t> 일조시간</a:t>
            </a:r>
            <a:r>
              <a:rPr lang="en-US" altLang="ko-KR" dirty="0"/>
              <a:t>,</a:t>
            </a:r>
            <a:r>
              <a:rPr lang="ko-KR" altLang="en-US" dirty="0"/>
              <a:t> 일몰시간을 데이터의 피처로 설정해 학습을 진행하였고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학습률을</a:t>
            </a:r>
            <a:r>
              <a:rPr lang="ko-KR" altLang="en-US" dirty="0"/>
              <a:t> </a:t>
            </a:r>
            <a:r>
              <a:rPr lang="en-US" altLang="ko-KR" dirty="0"/>
              <a:t>70%</a:t>
            </a:r>
            <a:r>
              <a:rPr lang="ko-KR" altLang="en-US" dirty="0"/>
              <a:t> 가까이 끌어올렸습니다</a:t>
            </a:r>
            <a:r>
              <a:rPr lang="en-US" altLang="ko-KR" dirty="0"/>
              <a:t>.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BE5E5-BA7C-42A8-B528-D7934072AE6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9336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따라서 저희 팀에서는 날씨 정보에 지리 정보</a:t>
            </a:r>
            <a:r>
              <a:rPr lang="en-US" altLang="ko-KR" dirty="0"/>
              <a:t>,</a:t>
            </a:r>
            <a:r>
              <a:rPr lang="ko-KR" altLang="en-US" dirty="0"/>
              <a:t> 그리고 팀에서 탐구한 모기 </a:t>
            </a:r>
            <a:r>
              <a:rPr lang="ko-KR" altLang="en-US" dirty="0" err="1"/>
              <a:t>개체수와</a:t>
            </a:r>
            <a:r>
              <a:rPr lang="ko-KR" altLang="en-US" dirty="0"/>
              <a:t> 연관 있는 다른 데이터를 이용해 </a:t>
            </a:r>
            <a:r>
              <a:rPr lang="ko-KR" altLang="en-US" dirty="0" err="1"/>
              <a:t>예측기</a:t>
            </a:r>
            <a:r>
              <a:rPr lang="ko-KR" altLang="en-US" dirty="0"/>
              <a:t> 성능을 더 높이는데 목표를 맞추었습니다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예를 들어 모기는 물이 많은 하천 중심으로 많이 발생한다는 것을 직관적으로 알고 있으므로 하천 중심으로 가중치를 두어 학습하는 식으로 시도를 할 것입니다</a:t>
            </a:r>
            <a:r>
              <a:rPr lang="en-US" altLang="ko-KR" dirty="0"/>
              <a:t>.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BE5E5-BA7C-42A8-B528-D7934072AE6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2493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저희는 </a:t>
            </a:r>
            <a:r>
              <a:rPr lang="en-US" altLang="ko-KR" dirty="0"/>
              <a:t>DMS</a:t>
            </a:r>
            <a:r>
              <a:rPr lang="ko-KR" altLang="en-US" dirty="0"/>
              <a:t>가 채집한 모기 개체수 자료와 서울시 일일 강수량</a:t>
            </a:r>
            <a:r>
              <a:rPr lang="en-US" altLang="ko-KR" dirty="0"/>
              <a:t>, </a:t>
            </a:r>
            <a:r>
              <a:rPr lang="ko-KR" altLang="en-US" dirty="0"/>
              <a:t>기온 습도자료를 사용하려고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BE5E5-BA7C-42A8-B528-D7934072AE6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5962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DMS</a:t>
            </a:r>
            <a:r>
              <a:rPr lang="ko-KR" altLang="en-US" dirty="0"/>
              <a:t>란 디지털 모기 측정기로</a:t>
            </a:r>
            <a:r>
              <a:rPr lang="en-US" altLang="ko-KR" dirty="0"/>
              <a:t>, </a:t>
            </a:r>
            <a:r>
              <a:rPr lang="ko-KR" altLang="en-US" dirty="0"/>
              <a:t>암컷 모기만 유인하며</a:t>
            </a:r>
            <a:r>
              <a:rPr lang="en-US" altLang="ko-KR" dirty="0"/>
              <a:t>, </a:t>
            </a:r>
            <a:r>
              <a:rPr lang="ko-KR" altLang="en-US" dirty="0" err="1"/>
              <a:t>개체수를</a:t>
            </a:r>
            <a:r>
              <a:rPr lang="ko-KR" altLang="en-US" dirty="0"/>
              <a:t> 자동으로 세고 데이터를 전송해주는 모기퇴치도 하면서 모기 </a:t>
            </a:r>
            <a:r>
              <a:rPr lang="ko-KR" altLang="en-US" dirty="0" err="1"/>
              <a:t>개체량을</a:t>
            </a:r>
            <a:r>
              <a:rPr lang="ko-KR" altLang="en-US" dirty="0"/>
              <a:t> 모니터링 할 수 있는 시스템입니다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BE5E5-BA7C-42A8-B528-D7934072AE6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05464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사진을 보시면 서울 위성사진에 파란점과 붉은 점이 표시 되어 있는 것을 확인 할 수 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파란색은 디지털 모기 측정기</a:t>
            </a:r>
            <a:r>
              <a:rPr lang="en-US" altLang="ko-KR" dirty="0"/>
              <a:t>, </a:t>
            </a:r>
            <a:r>
              <a:rPr lang="ko-KR" altLang="en-US" dirty="0"/>
              <a:t>붉은 색은 자동 기상 관측 장비가 위치하고 있는 곳입니다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BE5E5-BA7C-42A8-B528-D7934072AE6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8038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8F87B0-3DF8-5FFD-9523-06F884F2F6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E6FACCF-23CA-C9D3-5328-18C37B180C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61577E-A04B-6C3F-6161-E94B84E42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9CD91-8F99-4300-8C58-7E0AB4BA770C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2915AF-FAAC-8939-00AA-EE76E516C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ECD160-D8C8-DC30-A8A4-C5ED8E1FC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3CC23-13E9-47F6-8F94-AE99307B5A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41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D350C6-9548-CBC5-E833-D235595C0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6FB6286-2FAD-F1AD-1FF0-C6F3DA8570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C4B40C-C60B-68FB-E811-889F30DF0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9CD91-8F99-4300-8C58-7E0AB4BA770C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66364A-AA89-1FCA-962B-F15C0C9D3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61030D-6538-A43A-F202-41DFFD5DA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3CC23-13E9-47F6-8F94-AE99307B5A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0249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0E247FD-F666-C0EE-D379-AEE9D5D32B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C402E64-B31F-45C1-1CEF-8BCE40F970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D479E8-F0EE-9761-1355-B0542ABA4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9CD91-8F99-4300-8C58-7E0AB4BA770C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B561E2-BAAF-E906-46D8-404C60557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E4053E-9837-53CF-30DC-FDB30C9E7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3CC23-13E9-47F6-8F94-AE99307B5A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0296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985CDC-BF97-EFC5-42C3-A6B7D6C22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EE0393-A300-9132-390A-3D431584A7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F24675-88D9-379F-3A34-6E1E2E4E3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9CD91-8F99-4300-8C58-7E0AB4BA770C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E5806E-9A2C-69CB-8D53-2D8F83251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DFFD01-07B8-E7DD-72CD-CE67CEFB3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3CC23-13E9-47F6-8F94-AE99307B5A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859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2B7378-159C-BC0C-A2BE-12BA0E7E0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81B3BF-A586-D4FF-A363-11B73D03A2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02E880-E4DB-4424-1CA2-D65346834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9CD91-8F99-4300-8C58-7E0AB4BA770C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C8191F-F238-EB3C-3F6D-E117DB286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F46C3E-3C25-F0B5-A0D5-0D72DDE58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3CC23-13E9-47F6-8F94-AE99307B5A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5470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F47FBB-0428-60B0-3FC6-D0A29E234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6F1C10-F1C8-BDE1-4459-AB63C7C0BE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F6263DC-FACA-F791-5777-ECE76C5417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EB8AE3-E9F7-E7C8-9AE8-153DA6262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9CD91-8F99-4300-8C58-7E0AB4BA770C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58338A-5739-228F-2018-4B87B2FA6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1D23AB-7A60-D5DB-BFE3-E82F68480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3CC23-13E9-47F6-8F94-AE99307B5A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428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887C94-0E1D-0A39-4F76-04839EA04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0BC694-4404-AA53-F9E7-8ECCD521EB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C8C4E81-AE7B-748E-93FB-3778BC7E03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DF53FA9-4D23-28CE-E3AA-1D7ED55658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3DE2BDA-CFB2-3D8C-18A7-DD8A500C3E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F25CF04-6F0F-33C4-58CC-7CD07D4F7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9CD91-8F99-4300-8C58-7E0AB4BA770C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B0B1EE2-C505-0016-8074-3F198E1DB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3765E9A-739B-7420-48CE-EFC71F0E3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3CC23-13E9-47F6-8F94-AE99307B5A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8397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0E4BD4-977A-4C67-4829-47BEF6082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A204F33-942B-616E-2B9B-B98095392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9CD91-8F99-4300-8C58-7E0AB4BA770C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9AE9C4D-D7E3-34FD-AE0D-61C834BA0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E6FB6F-6656-852C-B8AA-EF68B84A7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3CC23-13E9-47F6-8F94-AE99307B5A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8691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7BB5202-09F7-78AD-0330-C74BB9151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9CD91-8F99-4300-8C58-7E0AB4BA770C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668C312-DFF6-5BDF-2D22-8AB054AC4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DFFAE9-D569-63A6-B1E8-B2BBF9496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3CC23-13E9-47F6-8F94-AE99307B5A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6081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BE9DAC-422E-DDA7-0B21-A5074D81F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73539E-EEB8-DA39-4B44-DA1D916FD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D754247-16CF-7C1E-F855-1B8635E07C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EE9A47E-72F2-E806-2679-F5217A89C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9CD91-8F99-4300-8C58-7E0AB4BA770C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5DB87FD-31AF-A27C-D9BC-0D5AF59B3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684DB28-84B4-A959-45EC-99C8FF25E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3CC23-13E9-47F6-8F94-AE99307B5A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0777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62493F-386E-3224-B442-3D3B5981D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5CBD26A-D591-9A2F-EC37-874891BEA0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1D89A9E-F4BC-C766-34A0-75E9271FEC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302921-C8CC-3BF0-096B-20A6D1075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9CD91-8F99-4300-8C58-7E0AB4BA770C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B59CED-B405-EDEB-7867-B003EF9D9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D53B8D5-E397-1538-2FA7-719822019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3CC23-13E9-47F6-8F94-AE99307B5A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4567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BBE5EA6-55CF-46FE-4EDE-119B036BE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157CE1-3B6D-CF5F-85FA-5C98D27697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15F212-A0CE-314E-D202-15AEC5B859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89CD91-8F99-4300-8C58-7E0AB4BA770C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C8BA06-71EF-6685-6F98-62BE6B6F1C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035799-F7EE-91DC-82E1-9CF4DD1282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3CC23-13E9-47F6-8F94-AE99307B5A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491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4.emf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manuscriptlink-society-file.s3-ap-northeast-1.amazonaws.com/kips/conference/2020fall/presentation/KIPS_C2020B0332.pdf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://data.seoul.go.kr/dataList/OA-13285/S/1/datasetView.do" TargetMode="Externa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hyperlink" Target="https://www.yna.co.kr/view/AKR20160310074700065" TargetMode="External"/><Relationship Id="rId5" Type="http://schemas.openxmlformats.org/officeDocument/2006/relationships/hyperlink" Target="https://news.seoul.go.kr/welfare/archives/532142" TargetMode="External"/><Relationship Id="rId4" Type="http://schemas.openxmlformats.org/officeDocument/2006/relationships/notesSlide" Target="../notesSlides/notesSlide14.xml"/><Relationship Id="rId9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ED177-1A46-B6A1-2BE9-D55639F4DC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기말 프로젝트 제안서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1EC40F3-04F1-D2D6-ED09-D4D2BD98AA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en-US" altLang="ko-KR" dirty="0"/>
              <a:t>201635954</a:t>
            </a:r>
            <a:r>
              <a:rPr lang="ko-KR" altLang="en-US" dirty="0"/>
              <a:t> 김효재</a:t>
            </a:r>
            <a:endParaRPr lang="en-US" altLang="ko-KR" dirty="0"/>
          </a:p>
          <a:p>
            <a:r>
              <a:rPr lang="en-US" altLang="ko-KR" dirty="0"/>
              <a:t>201835712 </a:t>
            </a:r>
            <a:r>
              <a:rPr lang="ko-KR" altLang="en-US" dirty="0"/>
              <a:t>이원희</a:t>
            </a:r>
          </a:p>
        </p:txBody>
      </p:sp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9E34BABE-8226-C278-4DEF-05558783BD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235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62"/>
    </mc:Choice>
    <mc:Fallback>
      <p:transition spd="slow" advTm="76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AE9782-5BEF-761D-0F6F-8BF1BA145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서울시 </a:t>
            </a:r>
            <a:r>
              <a:rPr lang="en-US" altLang="ko-KR" dirty="0"/>
              <a:t>DMS </a:t>
            </a:r>
            <a:r>
              <a:rPr lang="ko-KR" altLang="en-US" dirty="0"/>
              <a:t>모기 개체수 자료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8F53DE-9D07-ACF9-5E17-D9859918B8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2017</a:t>
            </a:r>
            <a:r>
              <a:rPr lang="ko-KR" altLang="en-US" dirty="0"/>
              <a:t>년 부터 </a:t>
            </a:r>
            <a:r>
              <a:rPr lang="en-US" altLang="ko-KR" dirty="0"/>
              <a:t>2021</a:t>
            </a:r>
            <a:r>
              <a:rPr lang="ko-KR" altLang="en-US" dirty="0"/>
              <a:t>년까지 매년 </a:t>
            </a:r>
            <a:r>
              <a:rPr lang="en-US" altLang="ko-KR" dirty="0"/>
              <a:t>5/1~10/31 </a:t>
            </a:r>
            <a:r>
              <a:rPr lang="ko-KR" altLang="en-US" dirty="0"/>
              <a:t>사이의 모기 개체 수 자료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2015, 2016 </a:t>
            </a:r>
            <a:r>
              <a:rPr lang="ko-KR" altLang="en-US" dirty="0"/>
              <a:t>자료도 있지만 </a:t>
            </a:r>
            <a:r>
              <a:rPr lang="ko-KR" altLang="en-US" dirty="0" err="1"/>
              <a:t>과측정</a:t>
            </a:r>
            <a:r>
              <a:rPr lang="ko-KR" altLang="en-US" dirty="0"/>
              <a:t> 값이 그대로 반영됨</a:t>
            </a:r>
            <a:r>
              <a:rPr lang="en-US" altLang="ko-KR" dirty="0"/>
              <a:t>. 2017</a:t>
            </a:r>
            <a:r>
              <a:rPr lang="ko-KR" altLang="en-US" dirty="0"/>
              <a:t>년부터는 </a:t>
            </a:r>
            <a:r>
              <a:rPr lang="ko-KR" altLang="en-US" dirty="0" err="1"/>
              <a:t>과측정</a:t>
            </a:r>
            <a:r>
              <a:rPr lang="ko-KR" altLang="en-US" dirty="0"/>
              <a:t> 데이터 보정작업이 적용</a:t>
            </a:r>
            <a:r>
              <a:rPr lang="en-US" altLang="ko-KR" dirty="0"/>
              <a:t>, </a:t>
            </a:r>
            <a:r>
              <a:rPr lang="ko-KR" altLang="en-US" dirty="0"/>
              <a:t>오차 감소</a:t>
            </a:r>
            <a:r>
              <a:rPr lang="en-US" altLang="ko-KR" dirty="0"/>
              <a:t>.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77B4354A-69A0-8799-F2BA-6FFA829B12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457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302"/>
    </mc:Choice>
    <mc:Fallback>
      <p:transition spd="slow" advTm="413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EAD0E9-FC81-1097-CD61-03E8686E9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서울시 기상자료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0A0E07-7B4C-695A-9F8E-5FD997B64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기상자료개방 포털에서 </a:t>
            </a:r>
            <a:r>
              <a:rPr lang="en-US" altLang="ko-KR" dirty="0"/>
              <a:t>2017</a:t>
            </a:r>
            <a:r>
              <a:rPr lang="ko-KR" altLang="en-US" dirty="0"/>
              <a:t>년부터 </a:t>
            </a:r>
            <a:r>
              <a:rPr lang="en-US" altLang="ko-KR" dirty="0"/>
              <a:t>2021</a:t>
            </a:r>
            <a:r>
              <a:rPr lang="ko-KR" altLang="en-US" dirty="0"/>
              <a:t>년까지 매년 </a:t>
            </a:r>
            <a:r>
              <a:rPr lang="en-US" altLang="ko-KR" dirty="0"/>
              <a:t>5/1~10/31 </a:t>
            </a:r>
            <a:r>
              <a:rPr lang="ko-KR" altLang="en-US" dirty="0"/>
              <a:t>사이의 서울시 기상 자료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기온 </a:t>
            </a:r>
            <a:r>
              <a:rPr lang="en-US" altLang="ko-KR" dirty="0"/>
              <a:t>-&gt; </a:t>
            </a:r>
            <a:r>
              <a:rPr lang="ko-KR" altLang="en-US" dirty="0"/>
              <a:t>평균 기온</a:t>
            </a:r>
            <a:r>
              <a:rPr lang="en-US" altLang="ko-KR" dirty="0"/>
              <a:t>, </a:t>
            </a:r>
            <a:r>
              <a:rPr lang="ko-KR" altLang="en-US" dirty="0"/>
              <a:t>최고 기온</a:t>
            </a:r>
            <a:r>
              <a:rPr lang="en-US" altLang="ko-KR" dirty="0"/>
              <a:t>, </a:t>
            </a:r>
            <a:r>
              <a:rPr lang="ko-KR" altLang="en-US" dirty="0"/>
              <a:t>최저 기온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습도 </a:t>
            </a:r>
            <a:r>
              <a:rPr lang="en-US" altLang="ko-KR" dirty="0"/>
              <a:t>-&gt; </a:t>
            </a:r>
            <a:r>
              <a:rPr lang="ko-KR" altLang="en-US" dirty="0"/>
              <a:t>평균 습도</a:t>
            </a:r>
            <a:r>
              <a:rPr lang="en-US" altLang="ko-KR" dirty="0"/>
              <a:t>, </a:t>
            </a:r>
            <a:r>
              <a:rPr lang="ko-KR" altLang="en-US" dirty="0"/>
              <a:t>최저 습도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강수량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5FB3FE3E-FA0B-7CF6-C351-0E5ED2BD30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9291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74"/>
    </mc:Choice>
    <mc:Fallback>
      <p:transition spd="slow" advTm="19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5D7FB6-5750-88B0-BA9C-A4E6F0091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</a:t>
            </a:r>
            <a:r>
              <a:rPr lang="ko-KR" altLang="en-US"/>
              <a:t>클린징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AEF493-8AAC-E8D3-11B0-AD1D366A81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DMS </a:t>
            </a:r>
            <a:r>
              <a:rPr lang="ko-KR" altLang="en-US" dirty="0"/>
              <a:t>측정치는 기기 결함</a:t>
            </a:r>
            <a:r>
              <a:rPr lang="en-US" altLang="ko-KR" dirty="0"/>
              <a:t>, </a:t>
            </a:r>
            <a:r>
              <a:rPr lang="ko-KR" altLang="en-US" dirty="0"/>
              <a:t>주변의 전기공급 중단으로 인해 측정이 안된 일자들도 있음</a:t>
            </a:r>
            <a:r>
              <a:rPr lang="en-US" altLang="ko-KR" dirty="0"/>
              <a:t>. </a:t>
            </a:r>
            <a:r>
              <a:rPr lang="ko-KR" altLang="en-US" dirty="0"/>
              <a:t>관리업체에서 이상여부를 조치하는데 </a:t>
            </a:r>
            <a:r>
              <a:rPr lang="en-US" altLang="ko-KR" dirty="0"/>
              <a:t>2~3</a:t>
            </a:r>
            <a:r>
              <a:rPr lang="ko-KR" altLang="en-US" dirty="0"/>
              <a:t>일정도 소요되고</a:t>
            </a:r>
            <a:r>
              <a:rPr lang="en-US" altLang="ko-KR" dirty="0"/>
              <a:t>, </a:t>
            </a:r>
            <a:r>
              <a:rPr lang="ko-KR" altLang="en-US" dirty="0"/>
              <a:t>이 기간동안 </a:t>
            </a:r>
            <a:r>
              <a:rPr lang="ko-KR" altLang="en-US" dirty="0" err="1"/>
              <a:t>결측치가</a:t>
            </a:r>
            <a:r>
              <a:rPr lang="ko-KR" altLang="en-US" dirty="0"/>
              <a:t> 발생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결측치가</a:t>
            </a:r>
            <a:r>
              <a:rPr lang="ko-KR" altLang="en-US" dirty="0"/>
              <a:t> 있는 일자의 데이터는 제거하고 진행한다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3824C3DB-B142-C1C9-8F00-251065005C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081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525"/>
    </mc:Choice>
    <mc:Fallback>
      <p:transition spd="slow" advTm="275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1147FA-F8DF-D2C8-E58D-AD622F630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 예정 기계학습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044019-AA01-B8CB-EA30-24FBD71DF7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회귀 </a:t>
            </a:r>
            <a:r>
              <a:rPr lang="en-US" altLang="ko-KR" dirty="0"/>
              <a:t>SVM </a:t>
            </a:r>
            <a:r>
              <a:rPr lang="ko-KR" altLang="en-US" dirty="0"/>
              <a:t>을 사용할 예정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53ECE5D-AD88-1CDF-C445-9143DB403A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42894" y="2563831"/>
            <a:ext cx="7245880" cy="3624375"/>
          </a:xfrm>
          <a:prstGeom prst="rect">
            <a:avLst/>
          </a:prstGeom>
        </p:spPr>
      </p:pic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9279E46A-CE8A-7CF1-4CC5-298BEEBA70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204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180"/>
    </mc:Choice>
    <mc:Fallback>
      <p:transition spd="slow" advTm="211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FB43AC-0C51-7B4F-3A50-DFC0AD4C5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 사이트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88F3A0-40B6-8B48-BB20-9131907F1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hlinkClick r:id="rId5"/>
              </a:rPr>
              <a:t>https://news.seoul.go.kr/welfare/archives/532142</a:t>
            </a:r>
            <a:endParaRPr lang="en-US" altLang="ko-KR" dirty="0"/>
          </a:p>
          <a:p>
            <a:pPr lvl="1"/>
            <a:r>
              <a:rPr lang="en-US" altLang="ko-KR" dirty="0"/>
              <a:t>DMS </a:t>
            </a:r>
            <a:r>
              <a:rPr lang="ko-KR" altLang="en-US" dirty="0"/>
              <a:t>설명 관련 자료</a:t>
            </a:r>
            <a:endParaRPr lang="en-US" altLang="ko-KR" dirty="0"/>
          </a:p>
          <a:p>
            <a:r>
              <a:rPr lang="en-US" altLang="ko-KR" dirty="0">
                <a:hlinkClick r:id="rId6"/>
              </a:rPr>
              <a:t>https://www.yna.co.kr/view/AKR20160310074700065</a:t>
            </a:r>
            <a:endParaRPr lang="en-US" altLang="ko-KR" dirty="0"/>
          </a:p>
          <a:p>
            <a:pPr lvl="1"/>
            <a:r>
              <a:rPr lang="en-US" altLang="ko-KR" dirty="0"/>
              <a:t>DMS </a:t>
            </a:r>
            <a:r>
              <a:rPr lang="ko-KR" altLang="en-US" dirty="0"/>
              <a:t>기기 사진 자료</a:t>
            </a:r>
            <a:endParaRPr lang="en-US" altLang="ko-KR" dirty="0"/>
          </a:p>
          <a:p>
            <a:r>
              <a:rPr lang="en-US" altLang="ko-KR" dirty="0">
                <a:hlinkClick r:id="rId7"/>
              </a:rPr>
              <a:t>http://data.seoul.go.kr/dataList/OA-13285/S/1/datasetView.do</a:t>
            </a:r>
            <a:endParaRPr lang="en-US" altLang="ko-KR" dirty="0"/>
          </a:p>
          <a:p>
            <a:pPr lvl="1"/>
            <a:r>
              <a:rPr lang="en-US" altLang="ko-KR" dirty="0"/>
              <a:t>DMS </a:t>
            </a:r>
            <a:r>
              <a:rPr lang="ko-KR" altLang="en-US" dirty="0"/>
              <a:t>데이터 관련 자료</a:t>
            </a:r>
            <a:endParaRPr lang="en-US" altLang="ko-KR" dirty="0"/>
          </a:p>
          <a:p>
            <a:r>
              <a:rPr lang="en-US" altLang="ko-KR" dirty="0">
                <a:hlinkClick r:id="rId8"/>
              </a:rPr>
              <a:t>https://manuscriptlink-society-file.s3-ap-northeast-1.amazonaws.com/kips/conference/2020fall/presentation/KIPS_C2020B0332.pdf</a:t>
            </a:r>
            <a:endParaRPr lang="en-US" altLang="ko-KR" dirty="0"/>
          </a:p>
          <a:p>
            <a:pPr lvl="1"/>
            <a:r>
              <a:rPr lang="ko-KR" altLang="en-US" dirty="0" err="1"/>
              <a:t>머신러닝</a:t>
            </a:r>
            <a:r>
              <a:rPr lang="ko-KR" altLang="en-US" dirty="0"/>
              <a:t> 기반 기후 데이터를 활용한 모기 개체 수 예측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2020.</a:t>
            </a:r>
            <a:r>
              <a:rPr lang="ko-KR" altLang="en-US" dirty="0"/>
              <a:t> 온라인 추계학술발표대회 논문집</a:t>
            </a:r>
            <a:r>
              <a:rPr lang="en-US" altLang="ko-KR" dirty="0"/>
              <a:t>.</a:t>
            </a:r>
            <a:r>
              <a:rPr lang="ko-KR" altLang="en-US" dirty="0"/>
              <a:t> 황세영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차예빈</a:t>
            </a:r>
            <a:r>
              <a:rPr lang="en-US" altLang="ko-KR" dirty="0"/>
              <a:t>,</a:t>
            </a:r>
            <a:r>
              <a:rPr lang="ko-KR" altLang="en-US" dirty="0"/>
              <a:t> 차형근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고진광</a:t>
            </a:r>
            <a:r>
              <a:rPr lang="en-US" altLang="ko-KR" dirty="0"/>
              <a:t>.</a:t>
            </a:r>
            <a:r>
              <a:rPr lang="ko-KR" altLang="en-US" dirty="0"/>
              <a:t> 순천대학교 컴퓨터공학과</a:t>
            </a:r>
            <a:endParaRPr lang="en-US" altLang="ko-KR" dirty="0"/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6A723781-AFAA-DA5F-2910-BD9F5B6B13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240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04"/>
    </mc:Choice>
    <mc:Fallback>
      <p:transition spd="slow" advTm="112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3C92896C-9362-4BBF-0903-370E696033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E4A3401C-EAD2-4F51-141B-24CD70A60E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930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25"/>
    </mc:Choice>
    <mc:Fallback>
      <p:transition spd="slow" advTm="4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FD5BAD-C0A6-30EB-3BB8-7FAFA1F7B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차례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FABB0A-EC06-952D-F745-760D25AF29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해결문제</a:t>
            </a:r>
            <a:endParaRPr lang="en-US" altLang="ko-KR" dirty="0"/>
          </a:p>
          <a:p>
            <a:r>
              <a:rPr lang="ko-KR" altLang="en-US" dirty="0"/>
              <a:t>학습목표</a:t>
            </a:r>
            <a:endParaRPr lang="en-US" altLang="ko-KR" dirty="0"/>
          </a:p>
          <a:p>
            <a:r>
              <a:rPr lang="ko-KR" altLang="en-US" dirty="0"/>
              <a:t>기존해결방법</a:t>
            </a:r>
            <a:endParaRPr lang="en-US" altLang="ko-KR" dirty="0"/>
          </a:p>
          <a:p>
            <a:r>
              <a:rPr lang="ko-KR" altLang="en-US" dirty="0"/>
              <a:t>접근방식</a:t>
            </a:r>
            <a:endParaRPr lang="en-US" altLang="ko-KR" dirty="0"/>
          </a:p>
          <a:p>
            <a:r>
              <a:rPr lang="ko-KR" altLang="en-US" dirty="0"/>
              <a:t>사용예정데이터</a:t>
            </a:r>
            <a:endParaRPr lang="en-US" altLang="ko-KR" dirty="0"/>
          </a:p>
          <a:p>
            <a:r>
              <a:rPr lang="ko-KR" altLang="en-US" dirty="0"/>
              <a:t>사용예정기계학습 방법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AEF09F77-3B6D-8AA0-20C9-FACE34EBED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734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66"/>
    </mc:Choice>
    <mc:Fallback>
      <p:transition spd="slow" advTm="59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1CC80-0E22-56B6-0EA3-193A37AFE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해결 문제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A3B1C-54D8-4979-FA87-FB51D70B6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모기 흡혈로 인한 전염병</a:t>
            </a:r>
            <a:endParaRPr lang="en-US" altLang="ko-KR" dirty="0"/>
          </a:p>
          <a:p>
            <a:pPr lvl="1"/>
            <a:r>
              <a:rPr lang="ko-KR" altLang="en-US" dirty="0"/>
              <a:t>말라리아</a:t>
            </a:r>
            <a:endParaRPr lang="en-US" altLang="ko-KR" dirty="0"/>
          </a:p>
          <a:p>
            <a:pPr lvl="1"/>
            <a:r>
              <a:rPr lang="ko-KR" altLang="en-US" dirty="0" err="1"/>
              <a:t>지카바이러스</a:t>
            </a:r>
            <a:endParaRPr lang="en-US" altLang="ko-KR" dirty="0"/>
          </a:p>
          <a:p>
            <a:pPr lvl="1"/>
            <a:r>
              <a:rPr lang="ko-KR" altLang="en-US" dirty="0" err="1"/>
              <a:t>뎅기열</a:t>
            </a:r>
            <a:endParaRPr lang="en-US" altLang="ko-KR" dirty="0"/>
          </a:p>
          <a:p>
            <a:pPr lvl="1"/>
            <a:r>
              <a:rPr lang="ko-KR" altLang="en-US" dirty="0"/>
              <a:t>일본뇌염</a:t>
            </a:r>
            <a:endParaRPr lang="en-US" altLang="ko-KR" dirty="0"/>
          </a:p>
          <a:p>
            <a:r>
              <a:rPr lang="ko-KR" altLang="en-US" dirty="0"/>
              <a:t>수면의 질 저하</a:t>
            </a:r>
            <a:endParaRPr lang="en-US" altLang="ko-KR" dirty="0"/>
          </a:p>
          <a:p>
            <a:pPr lvl="1"/>
            <a:r>
              <a:rPr lang="ko-KR" altLang="en-US" dirty="0"/>
              <a:t>심할 경우 불면증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03CB286A-FD6B-818F-001E-1A1BA5D199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726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575"/>
    </mc:Choice>
    <mc:Fallback>
      <p:transition spd="slow" advTm="39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1CC80-0E22-56B6-0EA3-193A37AFE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학습 목표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A3B1C-54D8-4979-FA87-FB51D70B6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날씨 정보에 따른 모기 개체수 예측 모델 생성</a:t>
            </a:r>
            <a:endParaRPr lang="en-US" altLang="ko-KR" dirty="0"/>
          </a:p>
          <a:p>
            <a:r>
              <a:rPr lang="ko-KR" altLang="en-US" dirty="0"/>
              <a:t>학습 데이터 클리닝 및 오차 감소 방법 탐구</a:t>
            </a:r>
            <a:endParaRPr lang="en-US" altLang="ko-KR" dirty="0"/>
          </a:p>
          <a:p>
            <a:r>
              <a:rPr lang="ko-KR" altLang="en-US" dirty="0"/>
              <a:t>현재 날씨 정보 및 예보를 적용해 예측 모델 성능 평가</a:t>
            </a:r>
            <a:endParaRPr lang="en-KR" dirty="0"/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FE230EED-814F-2FFA-0D3E-1BDA56344A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319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997"/>
    </mc:Choice>
    <mc:Fallback>
      <p:transition spd="slow" advTm="309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1CC80-0E22-56B6-0EA3-193A37AFE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기존 해결 방법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A3B1C-54D8-4979-FA87-FB51D70B6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1800" dirty="0">
                <a:effectLst/>
              </a:rPr>
              <a:t>논문</a:t>
            </a:r>
            <a:r>
              <a:rPr lang="en-US" altLang="ko-KR" sz="1800" dirty="0">
                <a:effectLst/>
              </a:rPr>
              <a:t>:</a:t>
            </a:r>
            <a:r>
              <a:rPr lang="ko-KR" altLang="en-US" sz="1800" dirty="0">
                <a:effectLst/>
              </a:rPr>
              <a:t> </a:t>
            </a:r>
            <a:r>
              <a:rPr lang="ko-KR" altLang="en-US" sz="1800" dirty="0" err="1">
                <a:effectLst/>
              </a:rPr>
              <a:t>머신러닝</a:t>
            </a:r>
            <a:r>
              <a:rPr lang="ko-KR" altLang="en-US" sz="1800" dirty="0">
                <a:effectLst/>
              </a:rPr>
              <a:t> 기반 기후 데이터를 활용한 모기 개체 수 예측 </a:t>
            </a:r>
            <a:endParaRPr lang="ko-KR" altLang="en-US" dirty="0">
              <a:effectLst/>
            </a:endParaRPr>
          </a:p>
          <a:p>
            <a:pPr lvl="1"/>
            <a:r>
              <a:rPr lang="ko-KR" altLang="en-US" sz="1400" dirty="0">
                <a:effectLst/>
              </a:rPr>
              <a:t>황세영</a:t>
            </a:r>
            <a:r>
              <a:rPr lang="en-US" altLang="ko-KR" sz="1400" dirty="0">
                <a:effectLst/>
              </a:rPr>
              <a:t>, </a:t>
            </a:r>
            <a:r>
              <a:rPr lang="ko-KR" altLang="en-US" sz="1400" dirty="0" err="1">
                <a:effectLst/>
              </a:rPr>
              <a:t>차예빈</a:t>
            </a:r>
            <a:r>
              <a:rPr lang="en-US" altLang="ko-KR" sz="1400" dirty="0">
                <a:effectLst/>
              </a:rPr>
              <a:t>, </a:t>
            </a:r>
            <a:r>
              <a:rPr lang="ko-KR" altLang="en-US" sz="1400" dirty="0" err="1">
                <a:effectLst/>
              </a:rPr>
              <a:t>차형빈</a:t>
            </a:r>
            <a:r>
              <a:rPr lang="en-US" altLang="ko-KR" sz="1400" dirty="0">
                <a:effectLst/>
              </a:rPr>
              <a:t>, </a:t>
            </a:r>
            <a:r>
              <a:rPr lang="ko-KR" altLang="en-US" sz="1400" dirty="0" err="1">
                <a:effectLst/>
              </a:rPr>
              <a:t>고진광</a:t>
            </a:r>
            <a:r>
              <a:rPr lang="ko-KR" altLang="en-US" sz="1400" dirty="0">
                <a:effectLst/>
              </a:rPr>
              <a:t> </a:t>
            </a:r>
            <a:endParaRPr lang="ko-KR" altLang="en-US" dirty="0">
              <a:effectLst/>
            </a:endParaRPr>
          </a:p>
          <a:p>
            <a:pPr lvl="1"/>
            <a:r>
              <a:rPr lang="ko-KR" altLang="en-US" sz="1400" dirty="0">
                <a:effectLst/>
              </a:rPr>
              <a:t>순천대학교 컴퓨터공학과 </a:t>
            </a:r>
            <a:endParaRPr lang="en-US" altLang="ko-KR" sz="1800" dirty="0">
              <a:effectLst/>
            </a:endParaRPr>
          </a:p>
          <a:p>
            <a:pPr lvl="1"/>
            <a:r>
              <a:rPr lang="ko-KR" altLang="en-US" sz="1400" dirty="0"/>
              <a:t>디지털 모기 측정기 데이터 사용</a:t>
            </a:r>
            <a:endParaRPr lang="en-US" altLang="ko-KR" sz="1800" dirty="0"/>
          </a:p>
          <a:p>
            <a:pPr lvl="1"/>
            <a:endParaRPr lang="en-US" altLang="ko-KR" sz="1400" dirty="0">
              <a:effectLst/>
            </a:endParaRPr>
          </a:p>
          <a:p>
            <a:r>
              <a:rPr lang="en-US" altLang="ko-KR" sz="1800" dirty="0"/>
              <a:t>…</a:t>
            </a:r>
            <a:r>
              <a:rPr lang="ko-KR" altLang="en-US" sz="1800" dirty="0">
                <a:effectLst/>
              </a:rPr>
              <a:t>기상청에서 수집한 기상자료는 일별 평균기온</a:t>
            </a:r>
            <a:r>
              <a:rPr lang="en-US" altLang="ko-KR" sz="1800" dirty="0">
                <a:effectLst/>
              </a:rPr>
              <a:t>(°</a:t>
            </a:r>
            <a:r>
              <a:rPr lang="en-US" sz="1800" dirty="0">
                <a:effectLst/>
              </a:rPr>
              <a:t>c), </a:t>
            </a:r>
            <a:r>
              <a:rPr lang="ko-KR" altLang="en-US" sz="1800" dirty="0">
                <a:effectLst/>
              </a:rPr>
              <a:t>최고기온</a:t>
            </a:r>
            <a:r>
              <a:rPr lang="en-US" altLang="ko-KR" sz="1800" dirty="0">
                <a:effectLst/>
              </a:rPr>
              <a:t>(°</a:t>
            </a:r>
            <a:r>
              <a:rPr lang="en-US" sz="1800" dirty="0">
                <a:effectLst/>
              </a:rPr>
              <a:t>c), </a:t>
            </a:r>
            <a:r>
              <a:rPr lang="ko-KR" altLang="en-US" sz="1800" dirty="0">
                <a:effectLst/>
              </a:rPr>
              <a:t>최저기온</a:t>
            </a:r>
            <a:r>
              <a:rPr lang="en-US" altLang="ko-KR" sz="1800" dirty="0">
                <a:effectLst/>
              </a:rPr>
              <a:t>(°</a:t>
            </a:r>
            <a:r>
              <a:rPr lang="en-US" sz="1800" dirty="0">
                <a:effectLst/>
              </a:rPr>
              <a:t>c), </a:t>
            </a:r>
            <a:r>
              <a:rPr lang="ko-KR" altLang="en-US" sz="1800" dirty="0">
                <a:effectLst/>
              </a:rPr>
              <a:t>강수량</a:t>
            </a:r>
            <a:r>
              <a:rPr lang="en-US" altLang="ko-KR" sz="1800" dirty="0">
                <a:effectLst/>
              </a:rPr>
              <a:t>(</a:t>
            </a:r>
            <a:r>
              <a:rPr lang="en-US" sz="1800" dirty="0">
                <a:effectLst/>
              </a:rPr>
              <a:t>mm), </a:t>
            </a:r>
            <a:r>
              <a:rPr lang="ko-KR" altLang="en-US" sz="1800" dirty="0">
                <a:effectLst/>
              </a:rPr>
              <a:t>풍속</a:t>
            </a:r>
            <a:r>
              <a:rPr lang="en-US" altLang="ko-KR" sz="1800" dirty="0">
                <a:effectLst/>
              </a:rPr>
              <a:t>(</a:t>
            </a:r>
            <a:r>
              <a:rPr lang="en-US" sz="1800" dirty="0">
                <a:effectLst/>
              </a:rPr>
              <a:t>m/s), </a:t>
            </a:r>
            <a:r>
              <a:rPr lang="ko-KR" altLang="en-US" sz="1800" dirty="0">
                <a:effectLst/>
              </a:rPr>
              <a:t>습도</a:t>
            </a:r>
            <a:r>
              <a:rPr lang="en-US" altLang="ko-KR" sz="1800" dirty="0">
                <a:effectLst/>
              </a:rPr>
              <a:t>(%), </a:t>
            </a:r>
            <a:r>
              <a:rPr lang="ko-KR" altLang="en-US" sz="1800" dirty="0" err="1">
                <a:effectLst/>
              </a:rPr>
              <a:t>전운량</a:t>
            </a:r>
            <a:r>
              <a:rPr lang="en-US" altLang="ko-KR" sz="1800" dirty="0">
                <a:effectLst/>
              </a:rPr>
              <a:t>(1/10), </a:t>
            </a:r>
            <a:r>
              <a:rPr lang="ko-KR" altLang="en-US" sz="1800" dirty="0">
                <a:effectLst/>
              </a:rPr>
              <a:t>일조시간</a:t>
            </a:r>
            <a:r>
              <a:rPr lang="en-US" altLang="ko-KR" sz="1800" dirty="0">
                <a:effectLst/>
              </a:rPr>
              <a:t>(</a:t>
            </a:r>
            <a:r>
              <a:rPr lang="en-US" sz="1800" dirty="0">
                <a:effectLst/>
              </a:rPr>
              <a:t>h), </a:t>
            </a:r>
            <a:r>
              <a:rPr lang="ko-KR" altLang="en-US" sz="1800" dirty="0">
                <a:effectLst/>
              </a:rPr>
              <a:t>일몰시간</a:t>
            </a:r>
            <a:r>
              <a:rPr lang="en-US" altLang="ko-KR" sz="1800" dirty="0">
                <a:effectLst/>
              </a:rPr>
              <a:t>(</a:t>
            </a:r>
            <a:r>
              <a:rPr lang="en-US" sz="1800" dirty="0">
                <a:effectLst/>
              </a:rPr>
              <a:t>time) </a:t>
            </a:r>
            <a:r>
              <a:rPr lang="ko-KR" altLang="en-US" sz="1800" dirty="0">
                <a:effectLst/>
              </a:rPr>
              <a:t>을 사용하였다</a:t>
            </a:r>
            <a:r>
              <a:rPr lang="en-US" altLang="ko-KR" sz="1800" dirty="0">
                <a:effectLst/>
              </a:rPr>
              <a:t>. </a:t>
            </a:r>
            <a:endParaRPr lang="ko-KR" altLang="en-US" dirty="0">
              <a:effectLst/>
            </a:endParaRPr>
          </a:p>
          <a:p>
            <a:r>
              <a:rPr lang="en-US" altLang="ko-KR" dirty="0">
                <a:effectLst/>
              </a:rPr>
              <a:t>…</a:t>
            </a:r>
            <a:r>
              <a:rPr lang="ko-KR" altLang="en-US" sz="1800" dirty="0">
                <a:effectLst/>
              </a:rPr>
              <a:t>기상자료만을 가지고 모기 </a:t>
            </a:r>
            <a:r>
              <a:rPr lang="ko-KR" altLang="en-US" sz="1800" dirty="0" err="1">
                <a:effectLst/>
              </a:rPr>
              <a:t>개체수를</a:t>
            </a:r>
            <a:r>
              <a:rPr lang="ko-KR" altLang="en-US" sz="1800" dirty="0">
                <a:effectLst/>
              </a:rPr>
              <a:t> 예측하는 </a:t>
            </a:r>
            <a:r>
              <a:rPr lang="ko-KR" altLang="en-US" sz="1800" dirty="0" err="1">
                <a:effectLst/>
              </a:rPr>
              <a:t>학습률을</a:t>
            </a:r>
            <a:r>
              <a:rPr lang="ko-KR" altLang="en-US" sz="1800" dirty="0">
                <a:effectLst/>
              </a:rPr>
              <a:t> </a:t>
            </a:r>
            <a:r>
              <a:rPr lang="en-US" altLang="ko-KR" sz="1800" dirty="0">
                <a:effectLst/>
              </a:rPr>
              <a:t>70% </a:t>
            </a:r>
            <a:r>
              <a:rPr lang="ko-KR" altLang="en-US" sz="1800" dirty="0">
                <a:effectLst/>
              </a:rPr>
              <a:t>가까이 끌어올릴 수 있었고</a:t>
            </a:r>
            <a:r>
              <a:rPr lang="en-US" altLang="ko-KR" sz="1800" dirty="0">
                <a:effectLst/>
              </a:rPr>
              <a:t>, </a:t>
            </a:r>
            <a:r>
              <a:rPr lang="ko-KR" altLang="en-US" sz="1800" dirty="0">
                <a:effectLst/>
              </a:rPr>
              <a:t>지리정보를 추가한다면 더욱 높은 학습을 끌어올릴 수 있을 것 이라고 예측된다</a:t>
            </a:r>
            <a:r>
              <a:rPr lang="en-US" altLang="ko-KR" sz="1800" dirty="0">
                <a:effectLst/>
              </a:rPr>
              <a:t>. </a:t>
            </a:r>
          </a:p>
          <a:p>
            <a:endParaRPr lang="ko-KR" altLang="en-US" dirty="0">
              <a:effectLst/>
            </a:endParaRP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D93CD00F-B64F-0B2C-EC94-E64427CCBD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689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902"/>
    </mc:Choice>
    <mc:Fallback>
      <p:transition spd="slow" advTm="299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1CC80-0E22-56B6-0EA3-193A37AFE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접근 방식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A3B1C-54D8-4979-FA87-FB51D70B6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기상 자료만으로 </a:t>
            </a:r>
            <a:r>
              <a:rPr lang="ko-KR" altLang="en-US" dirty="0" err="1"/>
              <a:t>예측기</a:t>
            </a:r>
            <a:r>
              <a:rPr lang="ko-KR" altLang="en-US" dirty="0"/>
              <a:t> 성능이 </a:t>
            </a:r>
            <a:r>
              <a:rPr lang="en-US" altLang="ko-KR" dirty="0"/>
              <a:t>70%</a:t>
            </a:r>
            <a:r>
              <a:rPr lang="ko-KR" altLang="en-US" dirty="0"/>
              <a:t>까지 상승</a:t>
            </a:r>
            <a:endParaRPr lang="en-US" altLang="ko-KR" dirty="0"/>
          </a:p>
          <a:p>
            <a:pPr lvl="1"/>
            <a:r>
              <a:rPr lang="ko-KR" altLang="en-US" dirty="0"/>
              <a:t>모기 개체 수와 연관 있는 데이터를 찾도록 함</a:t>
            </a:r>
            <a:endParaRPr lang="en-US" altLang="ko-KR" dirty="0"/>
          </a:p>
          <a:p>
            <a:r>
              <a:rPr lang="ko-KR" altLang="en-US" dirty="0"/>
              <a:t>날씨 정보에 지리 정보를 더해 모델 특성에 적용</a:t>
            </a:r>
            <a:endParaRPr lang="en-US" altLang="ko-KR" dirty="0"/>
          </a:p>
          <a:p>
            <a:pPr lvl="1"/>
            <a:r>
              <a:rPr lang="ko-KR" altLang="en-US" dirty="0"/>
              <a:t>예시</a:t>
            </a:r>
            <a:r>
              <a:rPr lang="en-US" altLang="ko-KR" dirty="0"/>
              <a:t>)</a:t>
            </a:r>
            <a:r>
              <a:rPr lang="ko-KR" altLang="en-US" dirty="0"/>
              <a:t> 서울 기준 하천 중심으로 가중치를 두어 학습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en-KR" dirty="0"/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34407E86-C578-E33C-1AFA-7349E077E6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095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23"/>
    </mc:Choice>
    <mc:Fallback>
      <p:transition spd="slow" advTm="260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2877D5-2C30-B742-DA17-E1488FE3C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 예정 데이터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84E252-8761-9EA9-FC6B-47CB285AC5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서울시에서 디지털 모기 측정기</a:t>
            </a:r>
            <a:r>
              <a:rPr lang="en-US" altLang="ko-KR" dirty="0"/>
              <a:t>(DMS)</a:t>
            </a:r>
            <a:r>
              <a:rPr lang="ko-KR" altLang="en-US" dirty="0"/>
              <a:t>를 통해 채집한 모기 개체 수 자료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서울시 일일 강수량</a:t>
            </a:r>
            <a:r>
              <a:rPr lang="en-US" altLang="ko-KR" dirty="0"/>
              <a:t>, </a:t>
            </a:r>
            <a:r>
              <a:rPr lang="ko-KR" altLang="en-US" dirty="0"/>
              <a:t>기온</a:t>
            </a:r>
            <a:r>
              <a:rPr lang="en-US" altLang="ko-KR" dirty="0"/>
              <a:t>, </a:t>
            </a:r>
            <a:r>
              <a:rPr lang="ko-KR" altLang="en-US" dirty="0"/>
              <a:t>습도 자료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B7A20861-24EC-5223-10DA-0EB16D07CD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144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33"/>
    </mc:Choice>
    <mc:Fallback>
      <p:transition spd="slow" advTm="107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903B40-6473-74D7-6F0D-32A9FD1CB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디지털 모기 측정기</a:t>
            </a:r>
            <a:r>
              <a:rPr lang="en-US" altLang="ko-KR" dirty="0"/>
              <a:t>(DMS)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F80B97-4FF9-F6EB-5B8B-1FEA6738F4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7708" cy="4351338"/>
          </a:xfrm>
        </p:spPr>
        <p:txBody>
          <a:bodyPr/>
          <a:lstStyle/>
          <a:p>
            <a:r>
              <a:rPr lang="ko-KR" altLang="en-US" dirty="0"/>
              <a:t>인간의 호흡을 이용해 질병을 매개하는 암컷 모기만 유인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개체수를</a:t>
            </a:r>
            <a:r>
              <a:rPr lang="ko-KR" altLang="en-US" dirty="0"/>
              <a:t> 자동 개수 하고 통신기술을 통해 데이터를 전송하는 </a:t>
            </a:r>
            <a:r>
              <a:rPr lang="en-US" altLang="ko-KR" dirty="0"/>
              <a:t>IT</a:t>
            </a:r>
            <a:r>
              <a:rPr lang="ko-KR" altLang="en-US" dirty="0"/>
              <a:t>기반 모기퇴치 및 모니터링 시스템</a:t>
            </a:r>
          </a:p>
        </p:txBody>
      </p:sp>
      <p:pic>
        <p:nvPicPr>
          <p:cNvPr id="1026" name="Picture 2" descr="'지카' 저지선 구축하라…인천시, 모기와의 전쟁 - 3">
            <a:extLst>
              <a:ext uri="{FF2B5EF4-FFF2-40B4-BE49-F238E27FC236}">
                <a16:creationId xmlns:a16="http://schemas.microsoft.com/office/drawing/2014/main" id="{FFDA385A-EC06-9B19-7B91-007AA2A40C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0715" y="1414463"/>
            <a:ext cx="4181475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F9C2F7B2-077E-3F52-9D2D-4735730EB4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611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725"/>
    </mc:Choice>
    <mc:Fallback>
      <p:transition spd="slow" advTm="16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425534-61D7-81BD-93DE-3D24BE1E3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디지털 모기 측정기</a:t>
            </a:r>
            <a:r>
              <a:rPr lang="en-US" altLang="ko-KR" dirty="0"/>
              <a:t>(DMS)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F45F1D-3A71-2C72-21CC-F1F8510F8B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총 </a:t>
            </a:r>
            <a:r>
              <a:rPr lang="en-US" altLang="ko-KR" dirty="0"/>
              <a:t>50</a:t>
            </a:r>
            <a:r>
              <a:rPr lang="ko-KR" altLang="en-US" dirty="0"/>
              <a:t>대의 </a:t>
            </a:r>
            <a:r>
              <a:rPr lang="en-US" altLang="ko-KR" dirty="0"/>
              <a:t>DMS </a:t>
            </a:r>
            <a:r>
              <a:rPr lang="ko-KR" altLang="en-US" dirty="0"/>
              <a:t>위치</a:t>
            </a:r>
            <a:endParaRPr lang="en-US" altLang="ko-KR" dirty="0"/>
          </a:p>
          <a:p>
            <a:r>
              <a:rPr lang="en-US" altLang="ko-KR" dirty="0"/>
              <a:t>AWS </a:t>
            </a:r>
          </a:p>
          <a:p>
            <a:pPr marL="457200" lvl="1" indent="0">
              <a:buNone/>
            </a:pPr>
            <a:r>
              <a:rPr lang="ko-KR" altLang="en-US" dirty="0"/>
              <a:t>자동 기상 관측 장비</a:t>
            </a:r>
            <a:endParaRPr lang="en-US" altLang="ko-KR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0A3C9D3-DE2D-377F-07FD-F30BA563F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7839" y="1825625"/>
            <a:ext cx="5760361" cy="4201415"/>
          </a:xfrm>
          <a:prstGeom prst="rect">
            <a:avLst/>
          </a:prstGeom>
        </p:spPr>
      </p:pic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364830B2-D89F-F717-DEE8-352832DE54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862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746"/>
    </mc:Choice>
    <mc:Fallback>
      <p:transition spd="slow" advTm="177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994</Words>
  <Application>Microsoft Office PowerPoint</Application>
  <PresentationFormat>와이드스크린</PresentationFormat>
  <Paragraphs>114</Paragraphs>
  <Slides>15</Slides>
  <Notes>15</Notes>
  <HiddenSlides>0</HiddenSlides>
  <MMClips>15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8" baseType="lpstr">
      <vt:lpstr>맑은 고딕</vt:lpstr>
      <vt:lpstr>Arial</vt:lpstr>
      <vt:lpstr>Office 테마</vt:lpstr>
      <vt:lpstr>기말 프로젝트 제안서</vt:lpstr>
      <vt:lpstr>차례</vt:lpstr>
      <vt:lpstr>해결 문제</vt:lpstr>
      <vt:lpstr>학습 목표</vt:lpstr>
      <vt:lpstr>기존 해결 방법</vt:lpstr>
      <vt:lpstr>접근 방식</vt:lpstr>
      <vt:lpstr>사용 예정 데이터</vt:lpstr>
      <vt:lpstr>디지털 모기 측정기(DMS)</vt:lpstr>
      <vt:lpstr>디지털 모기 측정기(DMS)</vt:lpstr>
      <vt:lpstr>서울시 DMS 모기 개체수 자료</vt:lpstr>
      <vt:lpstr>서울시 기상자료</vt:lpstr>
      <vt:lpstr>데이터 클린징</vt:lpstr>
      <vt:lpstr>사용 예정 기계학습 방법</vt:lpstr>
      <vt:lpstr>참고 사이트</vt:lpstr>
      <vt:lpstr>감사합니다!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사용 예정 데이터</dc:title>
  <dc:creator>이원희</dc:creator>
  <cp:lastModifiedBy>이원희</cp:lastModifiedBy>
  <cp:revision>8</cp:revision>
  <dcterms:created xsi:type="dcterms:W3CDTF">2022-10-31T02:24:05Z</dcterms:created>
  <dcterms:modified xsi:type="dcterms:W3CDTF">2022-10-31T12:25:39Z</dcterms:modified>
</cp:coreProperties>
</file>

<file path=docProps/thumbnail.jpeg>
</file>